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PT Sans Narrow"/>
      <p:regular r:id="rId16"/>
      <p:bold r:id="rId17"/>
    </p:embeddedFont>
    <p:embeddedFont>
      <p:font typeface="Spectral"/>
      <p:regular r:id="rId18"/>
      <p:bold r:id="rId19"/>
      <p:italic r:id="rId20"/>
      <p:boldItalic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pectral-italic.fntdata"/><Relationship Id="rId22" Type="http://schemas.openxmlformats.org/officeDocument/2006/relationships/font" Target="fonts/OpenSans-regular.fntdata"/><Relationship Id="rId21" Type="http://schemas.openxmlformats.org/officeDocument/2006/relationships/font" Target="fonts/Spectral-boldItalic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TSansNarrow-bold.fntdata"/><Relationship Id="rId16" Type="http://schemas.openxmlformats.org/officeDocument/2006/relationships/font" Target="fonts/PTSansNarrow-regular.fntdata"/><Relationship Id="rId19" Type="http://schemas.openxmlformats.org/officeDocument/2006/relationships/font" Target="fonts/Spectral-bold.fntdata"/><Relationship Id="rId18" Type="http://schemas.openxmlformats.org/officeDocument/2006/relationships/font" Target="fonts/Spectral-regular.fntdata"/></Relationships>
</file>

<file path=ppt/media/image1.png>
</file>

<file path=ppt/media/image2.jpg>
</file>

<file path=ppt/media/image3.gif>
</file>

<file path=ppt/media/image4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40ca59197_0_5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740ca59197_0_5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40136970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40136970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40136970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40136970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40136970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40136970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40136970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40136970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40136970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740136970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01369704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01369704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401369704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40136970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40ca59197_0_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40ca59197_0_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311700" y="378325"/>
            <a:ext cx="8520600" cy="132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230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latin typeface="Calibri"/>
                <a:ea typeface="Calibri"/>
                <a:cs typeface="Calibri"/>
                <a:sym typeface="Calibri"/>
              </a:rPr>
              <a:t>STUDY OF SEGREGATION OF NON-SPHERICAL PARTICLES USING DEM IN A VIBRATING PACKED BED</a:t>
            </a:r>
            <a:endParaRPr sz="2600"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311700" y="1605650"/>
            <a:ext cx="8520600" cy="3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Nishant</a:t>
            </a:r>
            <a:r>
              <a:rPr b="1" lang="en" sz="3000">
                <a:solidFill>
                  <a:srgbClr val="000000"/>
                </a:solidFill>
              </a:rPr>
              <a:t> Singh Sikarwar</a:t>
            </a:r>
            <a:endParaRPr b="1" sz="30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Department of Chemical Engineering</a:t>
            </a:r>
            <a:endParaRPr i="1" sz="2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IIT Roorkee</a:t>
            </a:r>
            <a:endParaRPr i="1" sz="20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34343"/>
                </a:solidFill>
              </a:rPr>
              <a:t>Under the guidance of</a:t>
            </a:r>
            <a:endParaRPr sz="16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</a:rPr>
              <a:t>Dr. Anshu Anand</a:t>
            </a:r>
            <a:endParaRPr b="1" sz="3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11700" y="1869400"/>
            <a:ext cx="8520600" cy="7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158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pectral"/>
                <a:ea typeface="Spectral"/>
                <a:cs typeface="Spectral"/>
                <a:sym typeface="Spectral"/>
              </a:rPr>
              <a:t>PROJECT OUTLINE</a:t>
            </a:r>
            <a:endParaRPr b="1"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854050"/>
            <a:ext cx="8520600" cy="41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D82"/>
              </a:buClr>
              <a:buSzPts val="2500"/>
              <a:buFont typeface="Arial"/>
              <a:buAutoNum type="arabicPeriod"/>
            </a:pPr>
            <a:r>
              <a:rPr b="1" lang="en" sz="2500">
                <a:solidFill>
                  <a:srgbClr val="003D82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69900" rtl="0" algn="l">
              <a:lnSpc>
                <a:spcPct val="100000"/>
              </a:lnSpc>
              <a:spcBef>
                <a:spcPts val="15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Our Project, Problem Statement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25"/>
              </a:spcBef>
              <a:spcAft>
                <a:spcPts val="0"/>
              </a:spcAft>
              <a:buNone/>
            </a:pPr>
            <a:r>
              <a:t/>
            </a:r>
            <a:endParaRPr sz="20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6565" lvl="0" marL="469265" rtl="0" algn="l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Clr>
                <a:srgbClr val="003D82"/>
              </a:buClr>
              <a:buSzPts val="2500"/>
              <a:buFont typeface="Arial"/>
              <a:buAutoNum type="arabicPeriod" startAt="2"/>
            </a:pPr>
            <a:r>
              <a:rPr b="1" lang="en" sz="2500">
                <a:solidFill>
                  <a:srgbClr val="003D82"/>
                </a:solidFill>
                <a:latin typeface="Arial"/>
                <a:ea typeface="Arial"/>
                <a:cs typeface="Arial"/>
                <a:sym typeface="Arial"/>
              </a:rPr>
              <a:t>Models</a:t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69900" rtl="0" algn="l">
              <a:lnSpc>
                <a:spcPct val="100000"/>
              </a:lnSpc>
              <a:spcBef>
                <a:spcPts val="1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Granular Contact Models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None/>
            </a:pPr>
            <a:r>
              <a:t/>
            </a:r>
            <a:endParaRPr sz="20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56565" lvl="0" marL="46926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D82"/>
              </a:buClr>
              <a:buSzPts val="2500"/>
              <a:buFont typeface="Arial"/>
              <a:buAutoNum type="arabicPeriod" startAt="3"/>
            </a:pPr>
            <a:r>
              <a:rPr b="1" lang="en" sz="2500">
                <a:solidFill>
                  <a:srgbClr val="003D82"/>
                </a:solidFill>
                <a:latin typeface="Arial"/>
                <a:ea typeface="Arial"/>
                <a:cs typeface="Arial"/>
                <a:sym typeface="Arial"/>
              </a:rPr>
              <a:t>Features and Coding Concepts</a:t>
            </a:r>
            <a:endParaRPr sz="2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69900" rtl="0" algn="l">
              <a:lnSpc>
                <a:spcPct val="100000"/>
              </a:lnSpc>
              <a:spcBef>
                <a:spcPts val="15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Liggghts, MPI, Discrete Element Method (DEM)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(PROJECT OVERVIEW)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Simulate Vibrating Packed Bed Filled with non-spherical particles.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Analyze the segregation of mixture in the bed.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Use </a:t>
            </a:r>
            <a:r>
              <a:rPr b="1" lang="en" sz="2400"/>
              <a:t>Discrete Element Method (DEM)</a:t>
            </a:r>
            <a:endParaRPr b="1"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 (GRANULAR CONTACT MODELS)</a:t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311700" y="1152425"/>
            <a:ext cx="8699100" cy="37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 rotWithShape="1">
          <a:blip r:embed="rId3">
            <a:alphaModFix/>
          </a:blip>
          <a:srcRect b="11559" l="0" r="0" t="0"/>
          <a:stretch/>
        </p:blipFill>
        <p:spPr>
          <a:xfrm>
            <a:off x="311700" y="1152425"/>
            <a:ext cx="8520599" cy="3742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LIGGGHTS MODEL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400" y="1152425"/>
            <a:ext cx="8584902" cy="3691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LIGGGHTS (OVERVIEW)</a:t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2700" marR="596265" rtl="0" algn="l">
              <a:lnSpc>
                <a:spcPct val="118500"/>
              </a:lnSpc>
              <a:spcBef>
                <a:spcPts val="148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b="1" lang="en" sz="1600">
                <a:solidFill>
                  <a:srgbClr val="003D82"/>
                </a:solidFill>
                <a:latin typeface="Arial"/>
                <a:ea typeface="Arial"/>
                <a:cs typeface="Arial"/>
                <a:sym typeface="Arial"/>
              </a:rPr>
              <a:t>AMMPS </a:t>
            </a:r>
            <a:r>
              <a:rPr b="1" lang="en" sz="24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b="1" lang="en" sz="1600">
                <a:solidFill>
                  <a:srgbClr val="003D82"/>
                </a:solidFill>
                <a:latin typeface="Arial"/>
                <a:ea typeface="Arial"/>
                <a:cs typeface="Arial"/>
                <a:sym typeface="Arial"/>
              </a:rPr>
              <a:t>MPROVED FOR </a:t>
            </a:r>
            <a:r>
              <a:rPr b="1" lang="en" sz="24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b="1" lang="en" sz="1600">
                <a:solidFill>
                  <a:srgbClr val="003D82"/>
                </a:solidFill>
                <a:latin typeface="Arial"/>
                <a:ea typeface="Arial"/>
                <a:cs typeface="Arial"/>
                <a:sym typeface="Arial"/>
              </a:rPr>
              <a:t>ENERAL </a:t>
            </a:r>
            <a:r>
              <a:rPr b="1" lang="en" sz="24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b="1" lang="en" sz="1600">
                <a:solidFill>
                  <a:srgbClr val="003D82"/>
                </a:solidFill>
                <a:latin typeface="Arial"/>
                <a:ea typeface="Arial"/>
                <a:cs typeface="Arial"/>
                <a:sym typeface="Arial"/>
              </a:rPr>
              <a:t>RANULAR AND </a:t>
            </a:r>
            <a:r>
              <a:rPr b="1" lang="en" sz="24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b="1" lang="en" sz="1600">
                <a:solidFill>
                  <a:srgbClr val="003D82"/>
                </a:solidFill>
                <a:latin typeface="Arial"/>
                <a:ea typeface="Arial"/>
                <a:cs typeface="Arial"/>
                <a:sym typeface="Arial"/>
              </a:rPr>
              <a:t>RANULAR  </a:t>
            </a:r>
            <a:r>
              <a:rPr b="1" lang="en" sz="24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H</a:t>
            </a:r>
            <a:r>
              <a:rPr b="1" lang="en" sz="1600">
                <a:solidFill>
                  <a:srgbClr val="003D82"/>
                </a:solidFill>
                <a:latin typeface="Arial"/>
                <a:ea typeface="Arial"/>
                <a:cs typeface="Arial"/>
                <a:sym typeface="Arial"/>
              </a:rPr>
              <a:t>EAT </a:t>
            </a:r>
            <a:r>
              <a:rPr b="1" lang="en" sz="24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b="1" lang="en" sz="1600">
                <a:solidFill>
                  <a:srgbClr val="003D82"/>
                </a:solidFill>
                <a:latin typeface="Arial"/>
                <a:ea typeface="Arial"/>
                <a:cs typeface="Arial"/>
                <a:sym typeface="Arial"/>
              </a:rPr>
              <a:t>RANSFER </a:t>
            </a:r>
            <a:r>
              <a:rPr b="1" lang="en" sz="24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600">
                <a:solidFill>
                  <a:srgbClr val="003D82"/>
                </a:solidFill>
                <a:latin typeface="Arial"/>
                <a:ea typeface="Arial"/>
                <a:cs typeface="Arial"/>
                <a:sym typeface="Arial"/>
              </a:rPr>
              <a:t>IMULATIONS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LIGGGHTS</a:t>
            </a:r>
            <a:r>
              <a:rPr b="1" lang="en" sz="24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" sz="2000">
                <a:solidFill>
                  <a:srgbClr val="003D82"/>
                </a:solidFill>
                <a:latin typeface="Arial"/>
                <a:ea typeface="Arial"/>
                <a:cs typeface="Arial"/>
                <a:sym typeface="Arial"/>
              </a:rPr>
              <a:t>= An Open Source, C++, MPI parallel DEM code</a:t>
            </a:r>
            <a:endParaRPr b="1" sz="2000">
              <a:solidFill>
                <a:srgbClr val="003D8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sz="2000">
              <a:solidFill>
                <a:srgbClr val="003D8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SIMULATION OF VIBRATING BED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Create a mesh or define a boundary (Declare domain)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Initialize</a:t>
            </a:r>
            <a:r>
              <a:rPr b="1" lang="en" sz="2400"/>
              <a:t> the material and its properties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Insert particles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Define the physics or contact models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Define the timestep</a:t>
            </a:r>
            <a:r>
              <a:rPr b="1" lang="en" sz="2400"/>
              <a:t> </a:t>
            </a:r>
            <a:endParaRPr b="1"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PROTOTYPE</a:t>
            </a:r>
            <a:r>
              <a:rPr lang="en"/>
              <a:t> OF VIBRATING PACKED BED</a:t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VVibrain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(15 Hz)											(30 Hz)</a:t>
            </a:r>
            <a:endParaRPr b="1"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66325"/>
            <a:ext cx="3698925" cy="29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1513" y="1266325"/>
            <a:ext cx="3765462" cy="302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GOALS</a:t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Do a </a:t>
            </a:r>
            <a:r>
              <a:rPr b="1" lang="en" sz="2400"/>
              <a:t>quantitative</a:t>
            </a:r>
            <a:r>
              <a:rPr b="1" lang="en" sz="2400"/>
              <a:t> </a:t>
            </a:r>
            <a:r>
              <a:rPr b="1" lang="en" sz="2400"/>
              <a:t>analyses</a:t>
            </a:r>
            <a:r>
              <a:rPr b="1" lang="en" sz="2400"/>
              <a:t> of segregation of the mixture of non-spherical particles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b="1" lang="en" sz="2400"/>
              <a:t>Compare the simulation results with experimental for modelling the mixture.</a:t>
            </a:r>
            <a:endParaRPr b="1"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